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6038-7480-4243-977D-21E69170216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C866580-4F80-3C4B-B5F4-A9D3ECD14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29FD492-6860-2C49-BD8A-E21169C43083}"/>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5F103A6C-A919-3540-89F0-F91C71661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D8CA6B-10A3-224A-BD4E-DE41271CBCB2}"/>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121553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5D56-6B32-3645-9454-792FBA61C50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39D8029-E152-E04A-B4B4-A9AC14EA072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D2C0A2-B50D-274C-BE7C-1245ABB73F9E}"/>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A2101A01-5671-9144-B3C2-3A640C854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60ECF-9892-A648-A349-E9E16046E896}"/>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23152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B670E4-370A-1B4F-A999-E0D8B3603C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E6F8F90-3BA4-8541-8DED-EA251DCB649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0A89A8-F49D-624A-94AB-24C9F9AD790E}"/>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B347CF08-982C-2A42-BE5E-1BC221607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A8289-131D-2749-9423-2B958E3AFACF}"/>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176608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D8BED-4BE1-EF44-9355-5447AB38B35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CB69DD-1CED-984E-937F-3DACA96FC9E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2260CA-91C6-C84D-93F9-B10119177400}"/>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D1B43B39-DD02-544E-8339-81F6B84B6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9AAF6-57E5-FB40-A47B-D506C27B819E}"/>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395469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F6891-BA16-9E4B-AA2A-9AE7CEA0EC3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CF0045B-E749-8241-9777-1D1043561D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4139D7-5B4F-AF4B-A051-7000C2B2D0ED}"/>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6E131313-6115-754B-991A-B757917E2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F7B91-9ED7-DD46-98EE-DA8D56416A7B}"/>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199287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5DFB-1462-F246-939D-5D6E14D6D51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A8691D3-B8D0-3649-A10A-FE3670B1BF3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55C9A74-4E2B-0A41-A3E3-EFCA58EB287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80E8867-67C1-FD40-B514-18CA3A73283A}"/>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6" name="Footer Placeholder 5">
            <a:extLst>
              <a:ext uri="{FF2B5EF4-FFF2-40B4-BE49-F238E27FC236}">
                <a16:creationId xmlns:a16="http://schemas.microsoft.com/office/drawing/2014/main" id="{DB4FA328-266C-8346-98BE-475BE31095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FCEA2-B6D8-114E-9D98-96974979E35E}"/>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306993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5DDC-A825-7B48-96FE-5483A90E10B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5D80142-9FA1-E54B-A721-89911CF7E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A24CF21-E3D8-7540-BBB7-56C4C3E296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54720B5-19D6-604F-8941-545D08A2C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3604866-7EA8-834F-A05B-E6D8663275B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C13DF2-A5EA-8744-801D-3A693C657D71}"/>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8" name="Footer Placeholder 7">
            <a:extLst>
              <a:ext uri="{FF2B5EF4-FFF2-40B4-BE49-F238E27FC236}">
                <a16:creationId xmlns:a16="http://schemas.microsoft.com/office/drawing/2014/main" id="{D8ABE722-CAA1-0D4A-A9A0-835FB3AF01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9181B3-692F-C347-AEE0-EC34B601B314}"/>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282473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FFCA-AA58-2840-BB91-BB053E69CC3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C304978-A3E8-0349-BBF4-8E8D24740054}"/>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4" name="Footer Placeholder 3">
            <a:extLst>
              <a:ext uri="{FF2B5EF4-FFF2-40B4-BE49-F238E27FC236}">
                <a16:creationId xmlns:a16="http://schemas.microsoft.com/office/drawing/2014/main" id="{895D6BF9-6665-8A4D-A103-6723AFAF8B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789564-920C-D945-91E0-D7F3BF4FFD3A}"/>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290689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452A0-6856-414D-83E9-2687C69E1DCC}"/>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3" name="Footer Placeholder 2">
            <a:extLst>
              <a:ext uri="{FF2B5EF4-FFF2-40B4-BE49-F238E27FC236}">
                <a16:creationId xmlns:a16="http://schemas.microsoft.com/office/drawing/2014/main" id="{D53F5C44-1A0F-6F48-8442-77DE404D01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C1B4CF-F845-9D42-B894-30A712DE5657}"/>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5180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AA12A-6C9A-BB4C-B41E-7E223F5240D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796E18E-4E76-614C-A060-093DDA6BD1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CEB7F3B-7DE8-9341-AAAD-8F8F71B4B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CFE75A8-A01F-8441-9A2F-BF37DD58B1DC}"/>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6" name="Footer Placeholder 5">
            <a:extLst>
              <a:ext uri="{FF2B5EF4-FFF2-40B4-BE49-F238E27FC236}">
                <a16:creationId xmlns:a16="http://schemas.microsoft.com/office/drawing/2014/main" id="{14763BE5-9A99-1749-A171-4DFAA571C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7780D6-57EE-1F4F-ABD9-CE63310DA374}"/>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225859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2EAC-40D2-B74C-AB79-BC702E94198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CE9F8C4-A3B1-2745-BA11-998903EFC9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24F237-3B33-144E-BD8C-6110F9655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1945687-DAD0-5D46-8B1E-5377CB3B62C1}"/>
              </a:ext>
            </a:extLst>
          </p:cNvPr>
          <p:cNvSpPr>
            <a:spLocks noGrp="1"/>
          </p:cNvSpPr>
          <p:nvPr>
            <p:ph type="dt" sz="half" idx="10"/>
          </p:nvPr>
        </p:nvSpPr>
        <p:spPr/>
        <p:txBody>
          <a:bodyPr/>
          <a:lstStyle/>
          <a:p>
            <a:fld id="{6FAA93AA-FE93-1C46-A499-F5FCEA97B51C}" type="datetimeFigureOut">
              <a:rPr lang="en-US" smtClean="0"/>
              <a:t>12/10/21</a:t>
            </a:fld>
            <a:endParaRPr lang="en-US"/>
          </a:p>
        </p:txBody>
      </p:sp>
      <p:sp>
        <p:nvSpPr>
          <p:cNvPr id="6" name="Footer Placeholder 5">
            <a:extLst>
              <a:ext uri="{FF2B5EF4-FFF2-40B4-BE49-F238E27FC236}">
                <a16:creationId xmlns:a16="http://schemas.microsoft.com/office/drawing/2014/main" id="{2A6BD17D-403A-1149-93EE-967451ADC5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8BA57-0DE2-6B47-9F4D-9820DAB9C954}"/>
              </a:ext>
            </a:extLst>
          </p:cNvPr>
          <p:cNvSpPr>
            <a:spLocks noGrp="1"/>
          </p:cNvSpPr>
          <p:nvPr>
            <p:ph type="sldNum" sz="quarter" idx="12"/>
          </p:nvPr>
        </p:nvSpPr>
        <p:spPr/>
        <p:txBody>
          <a:bodyPr/>
          <a:lstStyle/>
          <a:p>
            <a:fld id="{83DE5085-C7B4-5745-BBCA-399A87B0F633}" type="slidenum">
              <a:rPr lang="en-US" smtClean="0"/>
              <a:t>‹#›</a:t>
            </a:fld>
            <a:endParaRPr lang="en-US"/>
          </a:p>
        </p:txBody>
      </p:sp>
    </p:spTree>
    <p:extLst>
      <p:ext uri="{BB962C8B-B14F-4D97-AF65-F5344CB8AC3E}">
        <p14:creationId xmlns:p14="http://schemas.microsoft.com/office/powerpoint/2010/main" val="177345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62CCAA-558F-334A-9C39-568C97932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A914453-C0DE-094C-BF8F-E8EEA06ED6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B2F137-3194-E44E-B334-9177CD4BC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A93AA-FE93-1C46-A499-F5FCEA97B51C}" type="datetimeFigureOut">
              <a:rPr lang="en-US" smtClean="0"/>
              <a:t>12/10/21</a:t>
            </a:fld>
            <a:endParaRPr lang="en-US"/>
          </a:p>
        </p:txBody>
      </p:sp>
      <p:sp>
        <p:nvSpPr>
          <p:cNvPr id="5" name="Footer Placeholder 4">
            <a:extLst>
              <a:ext uri="{FF2B5EF4-FFF2-40B4-BE49-F238E27FC236}">
                <a16:creationId xmlns:a16="http://schemas.microsoft.com/office/drawing/2014/main" id="{794767C5-FE39-144F-96B8-9C3C947D6D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3ECF3C-FA02-3047-9200-22BC98D51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E5085-C7B4-5745-BBCA-399A87B0F633}" type="slidenum">
              <a:rPr lang="en-US" smtClean="0"/>
              <a:t>‹#›</a:t>
            </a:fld>
            <a:endParaRPr lang="en-US"/>
          </a:p>
        </p:txBody>
      </p:sp>
    </p:spTree>
    <p:extLst>
      <p:ext uri="{BB962C8B-B14F-4D97-AF65-F5344CB8AC3E}">
        <p14:creationId xmlns:p14="http://schemas.microsoft.com/office/powerpoint/2010/main" val="47318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2427-BAF6-A041-9802-69AF3552F017}"/>
              </a:ext>
            </a:extLst>
          </p:cNvPr>
          <p:cNvSpPr>
            <a:spLocks noGrp="1"/>
          </p:cNvSpPr>
          <p:nvPr>
            <p:ph type="title"/>
          </p:nvPr>
        </p:nvSpPr>
        <p:spPr>
          <a:xfrm>
            <a:off x="0" y="1"/>
            <a:ext cx="12192000" cy="6858000"/>
          </a:xfrm>
        </p:spPr>
        <p:txBody>
          <a:bodyPr>
            <a:normAutofit/>
          </a:bodyPr>
          <a:lstStyle/>
          <a:p>
            <a:pPr lvl="0"/>
            <a:r>
              <a:rPr lang="en-US" sz="2700" dirty="0"/>
              <a:t> </a:t>
            </a:r>
            <a:br>
              <a:rPr lang="en-US" sz="2700" b="1" dirty="0">
                <a:solidFill>
                  <a:srgbClr val="0070C0"/>
                </a:solidFill>
                <a:latin typeface="+mn-lt"/>
              </a:rPr>
            </a:br>
            <a:br>
              <a:rPr lang="en-US" sz="2700" dirty="0">
                <a:solidFill>
                  <a:srgbClr val="0070C0"/>
                </a:solidFill>
              </a:rPr>
            </a:br>
            <a:br>
              <a:rPr lang="en-US" sz="2700" dirty="0">
                <a:solidFill>
                  <a:srgbClr val="0070C0"/>
                </a:solidFill>
              </a:rPr>
            </a:br>
            <a:r>
              <a:rPr lang="en-US" sz="2700" b="1" dirty="0">
                <a:solidFill>
                  <a:srgbClr val="0070C0"/>
                </a:solidFill>
                <a:latin typeface="+mn-lt"/>
              </a:rPr>
              <a:t>							</a:t>
            </a:r>
            <a:endParaRPr lang="en-US" dirty="0">
              <a:solidFill>
                <a:schemeClr val="accent1"/>
              </a:solidFill>
              <a:latin typeface="+mn-lt"/>
            </a:endParaRPr>
          </a:p>
        </p:txBody>
      </p:sp>
      <p:sp>
        <p:nvSpPr>
          <p:cNvPr id="3" name="TextBox 2">
            <a:extLst>
              <a:ext uri="{FF2B5EF4-FFF2-40B4-BE49-F238E27FC236}">
                <a16:creationId xmlns:a16="http://schemas.microsoft.com/office/drawing/2014/main" id="{7FE7A613-D538-5D4F-97F9-E13624FBDB31}"/>
              </a:ext>
            </a:extLst>
          </p:cNvPr>
          <p:cNvSpPr txBox="1"/>
          <p:nvPr/>
        </p:nvSpPr>
        <p:spPr>
          <a:xfrm>
            <a:off x="112734" y="889348"/>
            <a:ext cx="6250488" cy="6309420"/>
          </a:xfrm>
          <a:prstGeom prst="rect">
            <a:avLst/>
          </a:prstGeom>
          <a:noFill/>
        </p:spPr>
        <p:txBody>
          <a:bodyPr wrap="square" rtlCol="0">
            <a:spAutoFit/>
          </a:bodyPr>
          <a:lstStyle/>
          <a:p>
            <a:r>
              <a:rPr lang="en-US" sz="2000" b="1" dirty="0">
                <a:solidFill>
                  <a:srgbClr val="0070C0"/>
                </a:solidFill>
              </a:rPr>
              <a:t>NATURAL CAPITAL: Reduced depletion of natural resources resulting in a healthier environment:</a:t>
            </a:r>
          </a:p>
          <a:p>
            <a:r>
              <a:rPr lang="en-US" sz="2000" dirty="0">
                <a:solidFill>
                  <a:srgbClr val="0070C0"/>
                </a:solidFill>
              </a:rPr>
              <a:t>-Reduced emissions / pollution; cleaner air</a:t>
            </a:r>
          </a:p>
          <a:p>
            <a:r>
              <a:rPr lang="en-US" sz="2000" dirty="0">
                <a:solidFill>
                  <a:srgbClr val="0070C0"/>
                </a:solidFill>
              </a:rPr>
              <a:t>-Greater fuel efficiency; reduced use of fossil fuels</a:t>
            </a:r>
          </a:p>
          <a:p>
            <a:r>
              <a:rPr lang="en-US" sz="2000" dirty="0">
                <a:solidFill>
                  <a:srgbClr val="0070C0"/>
                </a:solidFill>
              </a:rPr>
              <a:t>-Greater safety; fewer polluting disasters</a:t>
            </a:r>
          </a:p>
          <a:p>
            <a:endParaRPr lang="en-US" sz="2000" dirty="0">
              <a:solidFill>
                <a:srgbClr val="0070C0"/>
              </a:solidFill>
            </a:endParaRPr>
          </a:p>
          <a:p>
            <a:r>
              <a:rPr lang="en-US" sz="2000" b="1" dirty="0">
                <a:solidFill>
                  <a:srgbClr val="0070C0"/>
                </a:solidFill>
              </a:rPr>
              <a:t>INTELLECTUAL CAPITAL: World leading technical &amp; operational performance at competitive prices:</a:t>
            </a:r>
          </a:p>
          <a:p>
            <a:r>
              <a:rPr lang="en-US" sz="2000" dirty="0">
                <a:solidFill>
                  <a:srgbClr val="0070C0"/>
                </a:solidFill>
              </a:rPr>
              <a:t>-Power sector: USA: “latest best technology”</a:t>
            </a:r>
          </a:p>
          <a:p>
            <a:r>
              <a:rPr lang="en-US" sz="2000" dirty="0">
                <a:solidFill>
                  <a:srgbClr val="0070C0"/>
                </a:solidFill>
              </a:rPr>
              <a:t>-Process sector: “Best burner in the world”</a:t>
            </a:r>
          </a:p>
          <a:p>
            <a:r>
              <a:rPr lang="en-US" sz="2000" dirty="0">
                <a:solidFill>
                  <a:srgbClr val="0070C0"/>
                </a:solidFill>
              </a:rPr>
              <a:t>-Marine sector: LNG 85% market share</a:t>
            </a:r>
          </a:p>
          <a:p>
            <a:r>
              <a:rPr lang="en-US" sz="2000" dirty="0">
                <a:solidFill>
                  <a:srgbClr val="0070C0"/>
                </a:solidFill>
              </a:rPr>
              <a:t>-Flares: 3 x increase contract size</a:t>
            </a:r>
          </a:p>
          <a:p>
            <a:endParaRPr lang="en-US" sz="2000" dirty="0">
              <a:solidFill>
                <a:srgbClr val="0070C0"/>
              </a:solidFill>
            </a:endParaRPr>
          </a:p>
          <a:p>
            <a:r>
              <a:rPr lang="en-US" sz="2000" b="1" dirty="0">
                <a:solidFill>
                  <a:srgbClr val="0070C0"/>
                </a:solidFill>
              </a:rPr>
              <a:t>HUMAN CAPITAL: Empowered:</a:t>
            </a:r>
          </a:p>
          <a:p>
            <a:r>
              <a:rPr lang="en-US" sz="2000" dirty="0">
                <a:solidFill>
                  <a:srgbClr val="0070C0"/>
                </a:solidFill>
              </a:rPr>
              <a:t>-People: Meaningful work, high self worth, fulfilled</a:t>
            </a:r>
          </a:p>
          <a:p>
            <a:r>
              <a:rPr lang="en-US" sz="2000" dirty="0">
                <a:solidFill>
                  <a:srgbClr val="0070C0"/>
                </a:solidFill>
              </a:rPr>
              <a:t>  Staff turnover year 5 </a:t>
            </a:r>
            <a:r>
              <a:rPr lang="en-US" sz="2000" dirty="0" err="1">
                <a:solidFill>
                  <a:srgbClr val="0070C0"/>
                </a:solidFill>
              </a:rPr>
              <a:t>cf</a:t>
            </a:r>
            <a:r>
              <a:rPr lang="en-US" sz="2000" dirty="0">
                <a:solidFill>
                  <a:srgbClr val="0070C0"/>
                </a:solidFill>
              </a:rPr>
              <a:t> year 2: Reduced by 60%, </a:t>
            </a:r>
          </a:p>
          <a:p>
            <a:r>
              <a:rPr lang="en-US" sz="2000" dirty="0">
                <a:solidFill>
                  <a:srgbClr val="0070C0"/>
                </a:solidFill>
              </a:rPr>
              <a:t>  now 1/3 sector average</a:t>
            </a:r>
          </a:p>
          <a:p>
            <a:r>
              <a:rPr lang="en-US" sz="2000" dirty="0">
                <a:solidFill>
                  <a:srgbClr val="0070C0"/>
                </a:solidFill>
              </a:rPr>
              <a:t>-Reduced mis-management and mal-administration</a:t>
            </a:r>
          </a:p>
          <a:p>
            <a:r>
              <a:rPr lang="en-US" sz="2000" dirty="0">
                <a:solidFill>
                  <a:srgbClr val="0070C0"/>
                </a:solidFill>
              </a:rPr>
              <a:t>-Trade unions: Committed to common purpose agenda</a:t>
            </a:r>
          </a:p>
          <a:p>
            <a:endParaRPr lang="en-US" sz="2400" dirty="0">
              <a:solidFill>
                <a:srgbClr val="0070C0"/>
              </a:solidFill>
            </a:endParaRPr>
          </a:p>
        </p:txBody>
      </p:sp>
      <p:sp>
        <p:nvSpPr>
          <p:cNvPr id="4" name="TextBox 3">
            <a:extLst>
              <a:ext uri="{FF2B5EF4-FFF2-40B4-BE49-F238E27FC236}">
                <a16:creationId xmlns:a16="http://schemas.microsoft.com/office/drawing/2014/main" id="{A344A531-588B-A34A-8E32-41E1BB6DFDCC}"/>
              </a:ext>
            </a:extLst>
          </p:cNvPr>
          <p:cNvSpPr txBox="1"/>
          <p:nvPr/>
        </p:nvSpPr>
        <p:spPr>
          <a:xfrm>
            <a:off x="0" y="183065"/>
            <a:ext cx="12192000" cy="584775"/>
          </a:xfrm>
          <a:prstGeom prst="rect">
            <a:avLst/>
          </a:prstGeom>
          <a:noFill/>
        </p:spPr>
        <p:txBody>
          <a:bodyPr wrap="square" rtlCol="0">
            <a:spAutoFit/>
          </a:bodyPr>
          <a:lstStyle/>
          <a:p>
            <a:r>
              <a:rPr lang="en-US" sz="3200" b="1" dirty="0">
                <a:solidFill>
                  <a:srgbClr val="0070C0"/>
                </a:solidFill>
              </a:rPr>
              <a:t>INTEGRATED BUSINESS REPORTING</a:t>
            </a:r>
          </a:p>
        </p:txBody>
      </p:sp>
      <p:sp>
        <p:nvSpPr>
          <p:cNvPr id="5" name="TextBox 4">
            <a:extLst>
              <a:ext uri="{FF2B5EF4-FFF2-40B4-BE49-F238E27FC236}">
                <a16:creationId xmlns:a16="http://schemas.microsoft.com/office/drawing/2014/main" id="{21660E69-F964-E74A-86E1-161B97F11742}"/>
              </a:ext>
            </a:extLst>
          </p:cNvPr>
          <p:cNvSpPr txBox="1"/>
          <p:nvPr/>
        </p:nvSpPr>
        <p:spPr>
          <a:xfrm>
            <a:off x="6363222" y="588723"/>
            <a:ext cx="5828778" cy="5632311"/>
          </a:xfrm>
          <a:prstGeom prst="rect">
            <a:avLst/>
          </a:prstGeom>
          <a:noFill/>
        </p:spPr>
        <p:txBody>
          <a:bodyPr wrap="square" rtlCol="0">
            <a:spAutoFit/>
          </a:bodyPr>
          <a:lstStyle/>
          <a:p>
            <a:endParaRPr lang="en-US" sz="2000" b="1" dirty="0">
              <a:solidFill>
                <a:srgbClr val="0070C0"/>
              </a:solidFill>
            </a:endParaRPr>
          </a:p>
          <a:p>
            <a:r>
              <a:rPr lang="en-US" sz="2000" b="1" dirty="0">
                <a:solidFill>
                  <a:srgbClr val="0070C0"/>
                </a:solidFill>
              </a:rPr>
              <a:t>SOCIAL CAPITAL: Greater market efficiency/ allocation of resources:</a:t>
            </a:r>
          </a:p>
          <a:p>
            <a:r>
              <a:rPr lang="en-US" sz="2000" dirty="0">
                <a:solidFill>
                  <a:srgbClr val="0070C0"/>
                </a:solidFill>
              </a:rPr>
              <a:t>-Stronger governance</a:t>
            </a:r>
          </a:p>
          <a:p>
            <a:r>
              <a:rPr lang="en-US" sz="2000" dirty="0">
                <a:solidFill>
                  <a:srgbClr val="0070C0"/>
                </a:solidFill>
              </a:rPr>
              <a:t>-Reduced non-compliance</a:t>
            </a:r>
          </a:p>
          <a:p>
            <a:r>
              <a:rPr lang="en-US" sz="2000" dirty="0">
                <a:solidFill>
                  <a:srgbClr val="0070C0"/>
                </a:solidFill>
              </a:rPr>
              <a:t>-Regulatory traction:</a:t>
            </a:r>
          </a:p>
          <a:p>
            <a:r>
              <a:rPr lang="en-US" sz="2000" dirty="0">
                <a:solidFill>
                  <a:srgbClr val="0070C0"/>
                </a:solidFill>
              </a:rPr>
              <a:t>	-No tax evasion</a:t>
            </a:r>
          </a:p>
          <a:p>
            <a:r>
              <a:rPr lang="en-US" sz="2000" dirty="0">
                <a:solidFill>
                  <a:srgbClr val="0070C0"/>
                </a:solidFill>
              </a:rPr>
              <a:t>	-No systemic tax avoidance</a:t>
            </a:r>
          </a:p>
          <a:p>
            <a:r>
              <a:rPr lang="en-US" sz="2000" dirty="0">
                <a:solidFill>
                  <a:srgbClr val="0070C0"/>
                </a:solidFill>
              </a:rPr>
              <a:t>	-No gaming of regulatory regimes</a:t>
            </a:r>
          </a:p>
          <a:p>
            <a:r>
              <a:rPr lang="en-US" sz="2000" dirty="0">
                <a:solidFill>
                  <a:srgbClr val="0070C0"/>
                </a:solidFill>
              </a:rPr>
              <a:t>	-Surpasses product regulatory requirements </a:t>
            </a:r>
          </a:p>
          <a:p>
            <a:endParaRPr lang="en-US" sz="2000" dirty="0">
              <a:solidFill>
                <a:srgbClr val="0070C0"/>
              </a:solidFill>
            </a:endParaRPr>
          </a:p>
          <a:p>
            <a:r>
              <a:rPr lang="en-US" sz="2000" b="1" dirty="0">
                <a:solidFill>
                  <a:srgbClr val="0070C0"/>
                </a:solidFill>
              </a:rPr>
              <a:t>FINANCIAL CAPITAL: Substantial shareholder returns:</a:t>
            </a:r>
          </a:p>
          <a:p>
            <a:r>
              <a:rPr lang="en-US" sz="2000" dirty="0">
                <a:solidFill>
                  <a:srgbClr val="0070C0"/>
                </a:solidFill>
              </a:rPr>
              <a:t>Superior profitability:</a:t>
            </a:r>
          </a:p>
          <a:p>
            <a:r>
              <a:rPr lang="en-US" sz="2000" dirty="0">
                <a:solidFill>
                  <a:srgbClr val="0070C0"/>
                </a:solidFill>
              </a:rPr>
              <a:t>	-</a:t>
            </a:r>
            <a:r>
              <a:rPr lang="en-US" sz="2000" dirty="0" err="1">
                <a:solidFill>
                  <a:srgbClr val="0070C0"/>
                </a:solidFill>
              </a:rPr>
              <a:t>cagr</a:t>
            </a:r>
            <a:r>
              <a:rPr lang="en-US" sz="2000" dirty="0">
                <a:solidFill>
                  <a:srgbClr val="0070C0"/>
                </a:solidFill>
              </a:rPr>
              <a:t> EBITDA	= 18%</a:t>
            </a:r>
          </a:p>
          <a:p>
            <a:r>
              <a:rPr lang="en-US" sz="2000" dirty="0">
                <a:solidFill>
                  <a:srgbClr val="0070C0"/>
                </a:solidFill>
              </a:rPr>
              <a:t>	-Revenue growth	= 12% pa</a:t>
            </a:r>
          </a:p>
          <a:p>
            <a:r>
              <a:rPr lang="en-US" sz="2000" dirty="0">
                <a:solidFill>
                  <a:srgbClr val="0070C0"/>
                </a:solidFill>
              </a:rPr>
              <a:t>	-Market growth	=   7% pa</a:t>
            </a:r>
          </a:p>
          <a:p>
            <a:r>
              <a:rPr lang="en-US" sz="2000" dirty="0">
                <a:solidFill>
                  <a:srgbClr val="0070C0"/>
                </a:solidFill>
              </a:rPr>
              <a:t>-High cash conversion = 85%</a:t>
            </a:r>
          </a:p>
          <a:p>
            <a:r>
              <a:rPr lang="en-US" sz="2000" dirty="0">
                <a:solidFill>
                  <a:srgbClr val="0070C0"/>
                </a:solidFill>
              </a:rPr>
              <a:t>-Premium sale value   =  20%</a:t>
            </a:r>
          </a:p>
        </p:txBody>
      </p:sp>
    </p:spTree>
    <p:extLst>
      <p:ext uri="{BB962C8B-B14F-4D97-AF65-F5344CB8AC3E}">
        <p14:creationId xmlns:p14="http://schemas.microsoft.com/office/powerpoint/2010/main" val="3040293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248</Words>
  <Application>Microsoft Macintosh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BEST PRACTICE METRICS:     Non-Financial / Behavioural - How     Being a responsible and responsive employer.      Being honest and fair with customers and suppliers.     Being a guardian of the environment for future generations.      Being a good citizen      Financial / Operational - Impact     Superior share price performance.      Improved accounting and operational performance.      Lower cost of capital.     More valuable innovation.     Improved recruitment, retention and motivation of employees.      Less adversarial industrial relations.      Larger firm size and decentralisation.     Smaller regulatory fines.    Greater resilience in the face of external shocks </dc:title>
  <dc:creator>alan barlow</dc:creator>
  <cp:lastModifiedBy>alan barlow</cp:lastModifiedBy>
  <cp:revision>4</cp:revision>
  <cp:lastPrinted>2021-12-10T11:32:44Z</cp:lastPrinted>
  <dcterms:created xsi:type="dcterms:W3CDTF">2021-10-28T12:58:14Z</dcterms:created>
  <dcterms:modified xsi:type="dcterms:W3CDTF">2021-12-10T11:37:08Z</dcterms:modified>
</cp:coreProperties>
</file>